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2" r:id="rId2"/>
    <p:sldId id="256" r:id="rId3"/>
    <p:sldId id="257" r:id="rId4"/>
    <p:sldId id="260" r:id="rId5"/>
    <p:sldId id="261" r:id="rId6"/>
    <p:sldId id="267" r:id="rId7"/>
    <p:sldId id="25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952" autoAdjust="0"/>
  </p:normalViewPr>
  <p:slideViewPr>
    <p:cSldViewPr snapToGrid="0">
      <p:cViewPr varScale="1">
        <p:scale>
          <a:sx n="59" d="100"/>
          <a:sy n="59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6F5FE-5335-48BB-A662-C31D9AB830C0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A0275-2B8B-4438-914E-4D4FB4EFB8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40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A0275-2B8B-4438-914E-4D4FB4EFB85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53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 : cette permission est nécessaire afin que les tuiles de la carte puissent être téléchargées.</a:t>
            </a:r>
          </a:p>
          <a:p>
            <a:pPr fontAlgn="base"/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ACCESS_NETWORK_STATE : cette permission est nécessaire afin d’adapter le comportement de la carte et notamment afin qu’elle ne tente pas de télécharger des tuiles si le terminal n’a pas accès à internet.</a:t>
            </a:r>
          </a:p>
          <a:p>
            <a:pPr fontAlgn="base"/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WRITE_EXTERNAL_STORAGE : cette permission est nécessaire afin que les tuiles de la carte puissent être mises en cache afin de permettre un affichage hors-ligne ou tout simplement un affichage plus rapide de la carte lors des prochains lancements de l’application.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A0275-2B8B-4438-914E-4D4FB4EFB85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2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la méthode </a:t>
            </a:r>
            <a:r>
              <a:rPr lang="fr-FR" sz="1800" dirty="0" err="1"/>
              <a:t>onCreateView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 notre </a:t>
            </a:r>
            <a:r>
              <a:rPr lang="fr-FR" sz="1800" dirty="0" err="1"/>
              <a:t>MainActivity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juste après l’inflation du </a:t>
            </a:r>
            <a:r>
              <a:rPr lang="fr-FR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layout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il convient donc d’utiliser la méthode </a:t>
            </a:r>
            <a:r>
              <a:rPr lang="fr-FR" sz="1800" dirty="0" err="1"/>
              <a:t>findFragmentById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du </a:t>
            </a:r>
            <a:r>
              <a:rPr lang="fr-FR" sz="1800" dirty="0" err="1"/>
              <a:t>FragmentManager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du </a:t>
            </a:r>
            <a:r>
              <a:rPr lang="fr-FR" sz="1800" dirty="0"/>
              <a:t>Fragment</a:t>
            </a:r>
            <a:r>
              <a:rPr lang="fr-FR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: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A0275-2B8B-4438-914E-4D4FB4EFB85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37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A0275-2B8B-4438-914E-4D4FB4EFB85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66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C03B2-9889-42FB-9203-BA2202047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677D35-311A-4DC1-93B2-13D709552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09D2E9-3F21-457F-B001-DD4FD243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28DF-38DF-42C0-A3CB-883BF16C9B96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F7A6CF-EA3E-4946-BEFD-C5DB903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670468-54C5-4852-98A2-E51B3EA9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8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9FF20-83CB-4933-A330-9B2CAD3B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7D6785-D02B-4C65-A7EE-AD295EC8B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F26BD-E906-47F9-B323-8ECB5F30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65C-553B-4031-819C-E56BF729F0B7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0C050-F148-411C-A1B1-6FE6D28E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CA859-AF05-49F5-944F-B24325E0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1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F1A6F0-F593-49E9-8C1E-D7D2CF52C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41BBCC-494B-4362-88FE-21DD6C98B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0ECB5E-3F84-4004-A0AE-4D400EE0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5578-35EF-40E7-B3C0-6A55263B3F47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B74C7-3BCF-48AA-8B7B-D9574B2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D18C42-FCE4-43B1-AE57-A065D8EA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39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45E2A-020D-4E86-8A24-D69FF060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98305-D7B6-4540-8B82-99D030B3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3545DF-EBA5-49C6-8A17-FCD479AD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C04-988A-411B-98B0-2591EE8D2120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473B9-83DE-48B3-A959-FC6E8E61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360930-3ADE-48CC-A2D3-FC36183F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18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8E0980-5619-4661-92AB-E667A840A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B416B3-C10D-4E76-884E-7364767BB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794CE3-3B70-4A8E-AA54-96A51698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926D-64CA-4613-89E8-C0BA6D6E6EA4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EDC47-A7C0-434F-A5CD-17DF3D79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CEB7F9-859E-4200-ADE9-8C4C591F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64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CAB49-DF6C-454F-97E6-241545D9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2CDF1-5C43-4A2A-883D-6BD575459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C0A37D-48FB-4C18-A030-F3041C948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D35EF6-D995-49E2-A725-D4FB2C53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C60C-C640-40C9-A60B-AF6657E56059}" type="datetime1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210C20-6A0B-44B8-AFA4-0F3400FF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128FB2-4317-46FF-A142-B140D569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27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677FA-C01C-43AB-981B-AB2FBEBA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FB32E0-2589-47C2-B0A2-7E35B0AAA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4BE450-BAA2-49B0-BB71-7E1A326B7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5D2FEF-4542-4701-BC2B-D56281FC2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70727A-2661-4ADC-A38D-92C7DDC12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CB16C6-C1F9-4A6B-B35D-91E06F10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8066-CBCA-44F0-8FDF-2C3613DA4443}" type="datetime1">
              <a:rPr lang="fr-FR" smtClean="0"/>
              <a:t>08/01/2019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300F61-E80A-4391-8C33-C937835CF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A32031-C9A1-43D9-8042-1E70512B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27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20C2C-05C2-421D-8292-220F7E65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344DC1-2199-4936-BCA0-90ECFDD4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CC2A-1C28-49C6-93CC-156B7D26843C}" type="datetime1">
              <a:rPr lang="fr-FR" smtClean="0"/>
              <a:t>08/01/2019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4E36FB-729B-4321-8885-FAB7D60F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28113B-2094-449D-A22C-9411E96D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33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179FA4-2069-419E-89F9-CA3863B5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94CC-0840-4066-8C94-541699ECF795}" type="datetime1">
              <a:rPr lang="fr-FR" smtClean="0"/>
              <a:t>08/01/2019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30F770-7B7F-4688-94A6-62A7F408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EBF389-460D-49CA-84C3-2EBB6D65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83573-43F9-4EAA-A877-24545347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A57285-C813-49B2-8B9D-A2289CA6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A32198-6662-404E-8E80-AFE7B6F38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DF4875-3801-435F-A63F-7E5DDF3A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D32B-038A-4D2E-9B3E-FFB353C0523D}" type="datetime1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C4CF04-EDCD-49DE-8F4C-790D8D81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96ED1D-B912-4A0B-A514-67A522BE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70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5639C-2714-4FA1-A183-54C62EF6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1ED738-B120-46E9-B121-0FA659842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C9B1B5-33A8-4824-AC91-B7F183945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45D1F9-57FA-48EB-912D-4316B9A1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9377-8AED-456D-A780-BFBC07C3F3EA}" type="datetime1">
              <a:rPr lang="fr-FR" smtClean="0"/>
              <a:t>08/01/2019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19D2A5-5C22-4240-B8B8-85E8BD4C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849E3-8BE5-4398-B73F-244FA9E6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23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4D271C-A7DA-4C5C-BC6F-B4A94B6A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FD8566-7AA4-4649-B813-A903FFCD0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7CB14A-C1CD-46C3-B1A0-2E9609DF3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0778C-B657-4BD7-A353-DC75B1222229}" type="datetime1">
              <a:rPr lang="fr-FR" smtClean="0"/>
              <a:t>08/01/2019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F8691-B5F5-4840-BABA-1276F5D14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9E79E0-ED24-464A-9623-A697ADB5E8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AB68-660E-4EE0-8A05-1AF87DD2B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4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android.com/apk/res-auto" TargetMode="External"/><Relationship Id="rId2" Type="http://schemas.openxmlformats.org/officeDocument/2006/relationships/hyperlink" Target="http://schemas.android.com/apk/res/androi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03EF013-22A1-470B-9B49-B05D7AA78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655" y="3429000"/>
            <a:ext cx="8264434" cy="122464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Afficher une carte GPS</a:t>
            </a:r>
            <a:br>
              <a:rPr lang="fr-FR" b="1" dirty="0"/>
            </a:b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368362-3D78-428A-8E44-0DAE0C89B49F}"/>
              </a:ext>
            </a:extLst>
          </p:cNvPr>
          <p:cNvSpPr txBox="1"/>
          <p:nvPr/>
        </p:nvSpPr>
        <p:spPr>
          <a:xfrm>
            <a:off x="997069" y="5905307"/>
            <a:ext cx="2595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Belbachir</a:t>
            </a:r>
            <a:r>
              <a:rPr lang="fr-FR" sz="2400" b="1" dirty="0"/>
              <a:t> </a:t>
            </a:r>
            <a:r>
              <a:rPr lang="fr-FR" sz="2400" b="1" dirty="0" err="1"/>
              <a:t>cherifa</a:t>
            </a:r>
            <a:r>
              <a:rPr lang="fr-FR" sz="2400" b="1" dirty="0"/>
              <a:t> </a:t>
            </a:r>
          </a:p>
        </p:txBody>
      </p:sp>
      <p:pic>
        <p:nvPicPr>
          <p:cNvPr id="1026" name="Picture 2" descr="https://lh3.googleusercontent.com/W4CpG42y2H6Xfj3vCl5Q8JRtbA7a1L5ou66yclT6qBARWx-84CvMSkaFKLLOf6g20fixz4HpoA0Ka8-MqJzFFCEpoXBwnLn1A_Pz18rsMpXu7uAwxX3Q3FJxGdfZLye7YrAvXyRwX0qagPfzBg">
            <a:extLst>
              <a:ext uri="{FF2B5EF4-FFF2-40B4-BE49-F238E27FC236}">
                <a16:creationId xmlns:a16="http://schemas.microsoft.com/office/drawing/2014/main" id="{CCF17B78-E33F-4C2C-9E59-34DE18AF3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55" y="721860"/>
            <a:ext cx="4491318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kaflvHF-CP3B1wPkoufTNxFYrta5_J1IBgOZTMbwDE87jYQwDklWaXRsnvgimTTgJwPnnwbtsP0mRRHHoRjltlJADFz-uFhbhRllvgXUWT96WGqmXEXk0cSmUXYb1iP6WaruL6xdHQ4FpPOm4Q">
            <a:extLst>
              <a:ext uri="{FF2B5EF4-FFF2-40B4-BE49-F238E27FC236}">
                <a16:creationId xmlns:a16="http://schemas.microsoft.com/office/drawing/2014/main" id="{E011E270-1D4D-4BA8-8338-5955BFA28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3" y="543605"/>
            <a:ext cx="1967321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90F0C06-EEB2-4CF5-9399-7B6842A5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z="1400" smtClean="0"/>
              <a:t>1</a:t>
            </a:fld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4853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C9A55AF-08A0-4CF1-906C-E4248CC5F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34" y="24136"/>
            <a:ext cx="8949200" cy="37465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EC73686-A5EA-4D4D-935B-A61BFF1EA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6" y="3770726"/>
            <a:ext cx="8800695" cy="333558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72CF786-6A59-4B63-A845-1995C845F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2AD6D9C-AFBB-4AFB-B873-02D8CC312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216"/>
            <a:ext cx="12192000" cy="582156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58691A0-8609-4295-A666-19C6288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62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3A90F82-9672-4BDD-8358-BE2FF2A22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0654"/>
            <a:ext cx="12192000" cy="517669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F3AB798-AE37-4095-B3A5-203215FD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8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B04C7-D88C-41A3-8BDF-085FB370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/>
              <a:t>Le </a:t>
            </a:r>
            <a:r>
              <a:rPr lang="fr-FR" sz="4000" b="1" dirty="0" err="1"/>
              <a:t>manifest</a:t>
            </a:r>
            <a:br>
              <a:rPr lang="fr-FR" b="1" dirty="0"/>
            </a:br>
            <a:br>
              <a:rPr lang="fr-FR" b="1" dirty="0"/>
            </a:br>
            <a:endParaRPr lang="fr-F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9F195B6-7106-41EB-BB77-EFD327ECC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10" y="971254"/>
            <a:ext cx="11232107" cy="719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Mettre à jour du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manifest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 de l’application avec  modification du fichier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</a:rPr>
              <a:t>AndroidManifest.xml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E5D4365-CA79-4834-9974-1E718D306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541847"/>
            <a:ext cx="8307723" cy="41165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Déclarerez les méta-data dans la balise 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latin typeface="Menlo"/>
              </a:rPr>
              <a:t>&lt;application /&gt;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du </a:t>
            </a:r>
            <a:r>
              <a:rPr kumimoji="0" lang="fr-FR" altLang="fr-FR" sz="2000" b="0" i="0" u="none" strike="noStrike" cap="none" normalizeH="0" baseline="0" dirty="0" err="1">
                <a:ln>
                  <a:noFill/>
                </a:ln>
                <a:effectLst/>
                <a:latin typeface="PT Serif"/>
              </a:rPr>
              <a:t>manifest</a:t>
            </a:r>
            <a:r>
              <a:rPr kumimoji="0" lang="fr-FR" altLang="fr-FR" sz="1300" b="0" i="0" u="none" strike="noStrike" cap="none" normalizeH="0" baseline="0" dirty="0">
                <a:ln>
                  <a:noFill/>
                </a:ln>
                <a:solidFill>
                  <a:srgbClr val="31708F"/>
                </a:solidFill>
                <a:effectLst/>
                <a:latin typeface="PT Serif"/>
              </a:rPr>
              <a:t>.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02D0D-4F1C-474D-AE40-8E2F136F97B7}"/>
              </a:ext>
            </a:extLst>
          </p:cNvPr>
          <p:cNvSpPr/>
          <p:nvPr/>
        </p:nvSpPr>
        <p:spPr>
          <a:xfrm>
            <a:off x="1170541" y="3331451"/>
            <a:ext cx="88239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0" dirty="0">
                <a:effectLst/>
                <a:latin typeface="inherit"/>
              </a:rPr>
              <a:t>&lt;</a:t>
            </a:r>
            <a:r>
              <a:rPr lang="fr-FR" sz="2400" b="1" i="0" dirty="0" err="1">
                <a:effectLst/>
                <a:latin typeface="inherit"/>
              </a:rPr>
              <a:t>meta</a:t>
            </a:r>
            <a:r>
              <a:rPr lang="fr-FR" sz="2400" b="1" i="0" dirty="0">
                <a:effectLst/>
                <a:latin typeface="inherit"/>
              </a:rPr>
              <a:t>-data</a:t>
            </a:r>
            <a:r>
              <a:rPr lang="fr-FR" sz="2400" b="0" i="0" dirty="0">
                <a:effectLst/>
                <a:latin typeface="Menlo"/>
              </a:rPr>
              <a:t> </a:t>
            </a:r>
          </a:p>
          <a:p>
            <a:r>
              <a:rPr lang="fr-FR" sz="2400" b="1" i="0" dirty="0" err="1">
                <a:effectLst/>
                <a:latin typeface="inherit"/>
              </a:rPr>
              <a:t>android:name</a:t>
            </a:r>
            <a:r>
              <a:rPr lang="fr-FR" sz="2400" b="0" i="0" dirty="0">
                <a:effectLst/>
                <a:latin typeface="inherit"/>
              </a:rPr>
              <a:t>="com.google.android.maps.v2.API_KEY"</a:t>
            </a:r>
            <a:r>
              <a:rPr lang="fr-FR" sz="2400" b="0" i="0" dirty="0">
                <a:effectLst/>
                <a:latin typeface="Menlo"/>
              </a:rPr>
              <a:t> </a:t>
            </a:r>
            <a:r>
              <a:rPr lang="fr-FR" sz="2400" b="1" i="0" dirty="0" err="1">
                <a:effectLst/>
                <a:latin typeface="inherit"/>
              </a:rPr>
              <a:t>android:value</a:t>
            </a:r>
            <a:r>
              <a:rPr lang="fr-FR" sz="2400" b="0" i="0" dirty="0">
                <a:effectLst/>
                <a:latin typeface="inherit"/>
              </a:rPr>
              <a:t>="AIzaSyCmLsrHx6T_nqA5B4xkWGZbe47wnfr7ApU« </a:t>
            </a:r>
          </a:p>
          <a:p>
            <a:endParaRPr lang="fr-FR" sz="2400" dirty="0">
              <a:latin typeface="inherit"/>
            </a:endParaRPr>
          </a:p>
          <a:p>
            <a:r>
              <a:rPr lang="fr-FR" sz="2400" b="0" i="0" dirty="0">
                <a:effectLst/>
                <a:latin typeface="Menlo"/>
              </a:rPr>
              <a:t> </a:t>
            </a:r>
            <a:r>
              <a:rPr lang="fr-FR" sz="2400" b="1" i="0" dirty="0">
                <a:effectLst/>
                <a:latin typeface="inherit"/>
              </a:rPr>
              <a:t>/&gt;</a:t>
            </a:r>
            <a:endParaRPr lang="fr-FR" sz="2400" dirty="0"/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879A3A5F-B246-4879-9B49-F631F3E6FCB9}"/>
              </a:ext>
            </a:extLst>
          </p:cNvPr>
          <p:cNvSpPr/>
          <p:nvPr/>
        </p:nvSpPr>
        <p:spPr>
          <a:xfrm rot="10800000">
            <a:off x="5898106" y="5036024"/>
            <a:ext cx="832513" cy="1119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68E76CF-24DA-4A76-8E42-8490ECF28038}"/>
              </a:ext>
            </a:extLst>
          </p:cNvPr>
          <p:cNvSpPr txBox="1"/>
          <p:nvPr/>
        </p:nvSpPr>
        <p:spPr>
          <a:xfrm>
            <a:off x="4180273" y="5595583"/>
            <a:ext cx="1808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La clé API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D0EC74-8A35-426D-8E50-0E24490A59AA}"/>
              </a:ext>
            </a:extLst>
          </p:cNvPr>
          <p:cNvSpPr/>
          <p:nvPr/>
        </p:nvSpPr>
        <p:spPr>
          <a:xfrm>
            <a:off x="612484" y="1833961"/>
            <a:ext cx="2752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3600" b="1" dirty="0">
                <a:latin typeface="+mj-lt"/>
                <a:ea typeface="+mj-ea"/>
                <a:cs typeface="+mj-cs"/>
              </a:rPr>
              <a:t>Les méta-data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8D8348-568E-4946-A995-5B9D34EF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440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672C6B-292E-49BE-9E78-FF2D1CD7EB1D}"/>
              </a:ext>
            </a:extLst>
          </p:cNvPr>
          <p:cNvSpPr/>
          <p:nvPr/>
        </p:nvSpPr>
        <p:spPr>
          <a:xfrm>
            <a:off x="295874" y="487882"/>
            <a:ext cx="4009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2400" b="1" i="0" dirty="0">
                <a:effectLst/>
                <a:latin typeface="PT Serif"/>
              </a:rPr>
              <a:t>Les permissions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63847A-860A-43DF-A208-247A804013C6}"/>
              </a:ext>
            </a:extLst>
          </p:cNvPr>
          <p:cNvSpPr/>
          <p:nvPr/>
        </p:nvSpPr>
        <p:spPr>
          <a:xfrm>
            <a:off x="441648" y="1104470"/>
            <a:ext cx="106982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i="0" dirty="0">
                <a:effectLst/>
                <a:latin typeface="PT Serif"/>
              </a:rPr>
              <a:t>Mettre les </a:t>
            </a:r>
            <a:r>
              <a:rPr lang="fr-FR" sz="2800" b="1" i="0" dirty="0">
                <a:effectLst/>
                <a:latin typeface="PT Serif"/>
              </a:rPr>
              <a:t>déclarations des permissions</a:t>
            </a:r>
            <a:r>
              <a:rPr lang="fr-FR" sz="2800" b="0" i="0" dirty="0">
                <a:effectLst/>
                <a:latin typeface="PT Serif"/>
              </a:rPr>
              <a:t> nécessaires à l’application pour afficher une carte à travers le service Google </a:t>
            </a:r>
            <a:r>
              <a:rPr lang="fr-FR" sz="2800" b="0" i="0" dirty="0" err="1">
                <a:effectLst/>
                <a:latin typeface="PT Serif"/>
              </a:rPr>
              <a:t>Maps</a:t>
            </a:r>
            <a:r>
              <a:rPr lang="fr-FR" sz="2800" b="0" i="0" dirty="0">
                <a:effectLst/>
                <a:latin typeface="PT Serif"/>
              </a:rPr>
              <a:t> Android API.</a:t>
            </a:r>
            <a:endParaRPr lang="fr-FR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6146B5-7A8D-4D49-82B8-CBE9CCE4A1FE}"/>
              </a:ext>
            </a:extLst>
          </p:cNvPr>
          <p:cNvSpPr/>
          <p:nvPr/>
        </p:nvSpPr>
        <p:spPr>
          <a:xfrm>
            <a:off x="441648" y="3375657"/>
            <a:ext cx="11339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0" dirty="0">
                <a:effectLst/>
                <a:latin typeface="inherit"/>
              </a:rPr>
              <a:t>&lt;uses-permission</a:t>
            </a:r>
            <a:r>
              <a:rPr lang="fr-FR" sz="2400" b="0" i="0" dirty="0">
                <a:effectLst/>
                <a:latin typeface="Menlo"/>
              </a:rPr>
              <a:t> </a:t>
            </a:r>
            <a:r>
              <a:rPr lang="fr-FR" sz="2400" b="0" i="0" dirty="0" err="1">
                <a:effectLst/>
                <a:latin typeface="inherit"/>
              </a:rPr>
              <a:t>android:name</a:t>
            </a:r>
            <a:r>
              <a:rPr lang="fr-FR" sz="2400" b="0" i="0" dirty="0">
                <a:effectLst/>
                <a:latin typeface="inherit"/>
              </a:rPr>
              <a:t>="</a:t>
            </a:r>
            <a:r>
              <a:rPr lang="fr-FR" sz="2400" b="0" i="0" dirty="0" err="1">
                <a:effectLst/>
                <a:latin typeface="inherit"/>
              </a:rPr>
              <a:t>android.permission.INTERNET</a:t>
            </a:r>
            <a:r>
              <a:rPr lang="fr-FR" sz="2400" b="0" i="0" dirty="0">
                <a:effectLst/>
                <a:latin typeface="inherit"/>
              </a:rPr>
              <a:t>"</a:t>
            </a:r>
            <a:r>
              <a:rPr lang="fr-FR" sz="2400" b="1" i="0" dirty="0">
                <a:effectLst/>
                <a:latin typeface="inherit"/>
              </a:rPr>
              <a:t>/&gt;</a:t>
            </a:r>
            <a:r>
              <a:rPr lang="fr-FR" sz="2400" b="0" i="0" dirty="0">
                <a:effectLst/>
                <a:latin typeface="Menlo"/>
              </a:rPr>
              <a:t> </a:t>
            </a:r>
          </a:p>
          <a:p>
            <a:r>
              <a:rPr lang="fr-FR" sz="2400" b="1" i="0" dirty="0">
                <a:effectLst/>
                <a:latin typeface="inherit"/>
              </a:rPr>
              <a:t>&lt;uses-permission</a:t>
            </a:r>
            <a:r>
              <a:rPr lang="fr-FR" sz="2400" b="0" i="0" dirty="0">
                <a:effectLst/>
                <a:latin typeface="Menlo"/>
              </a:rPr>
              <a:t> </a:t>
            </a:r>
            <a:r>
              <a:rPr lang="fr-FR" sz="2400" b="0" i="0" dirty="0" err="1">
                <a:effectLst/>
                <a:latin typeface="inherit"/>
              </a:rPr>
              <a:t>android:name</a:t>
            </a:r>
            <a:r>
              <a:rPr lang="fr-FR" sz="2400" b="0" i="0" dirty="0">
                <a:effectLst/>
                <a:latin typeface="inherit"/>
              </a:rPr>
              <a:t>="</a:t>
            </a:r>
            <a:r>
              <a:rPr lang="fr-FR" sz="2400" b="0" i="0" dirty="0" err="1">
                <a:effectLst/>
                <a:latin typeface="inherit"/>
              </a:rPr>
              <a:t>android.permission.ACCESS_NETWORK_STATE</a:t>
            </a:r>
            <a:r>
              <a:rPr lang="fr-FR" sz="2400" b="0" i="0" dirty="0">
                <a:effectLst/>
                <a:latin typeface="inherit"/>
              </a:rPr>
              <a:t>"</a:t>
            </a:r>
            <a:r>
              <a:rPr lang="fr-FR" sz="2400" b="1" i="0" dirty="0">
                <a:effectLst/>
                <a:latin typeface="inherit"/>
              </a:rPr>
              <a:t>/&gt;</a:t>
            </a:r>
            <a:r>
              <a:rPr lang="fr-FR" sz="2400" b="0" i="0" dirty="0">
                <a:effectLst/>
                <a:latin typeface="Menlo"/>
              </a:rPr>
              <a:t> </a:t>
            </a:r>
          </a:p>
          <a:p>
            <a:r>
              <a:rPr lang="fr-FR" sz="2400" b="1" i="0" dirty="0">
                <a:effectLst/>
                <a:latin typeface="inherit"/>
              </a:rPr>
              <a:t>&lt;uses-permission</a:t>
            </a:r>
            <a:r>
              <a:rPr lang="fr-FR" sz="2400" b="0" i="0" dirty="0">
                <a:effectLst/>
                <a:latin typeface="Menlo"/>
              </a:rPr>
              <a:t> </a:t>
            </a:r>
            <a:r>
              <a:rPr lang="fr-FR" sz="2400" b="0" i="0" dirty="0" err="1">
                <a:effectLst/>
                <a:latin typeface="inherit"/>
              </a:rPr>
              <a:t>android:name</a:t>
            </a:r>
            <a:r>
              <a:rPr lang="fr-FR" sz="2400" b="0" i="0" dirty="0">
                <a:effectLst/>
                <a:latin typeface="inherit"/>
              </a:rPr>
              <a:t>="</a:t>
            </a:r>
            <a:r>
              <a:rPr lang="fr-FR" sz="2400" b="0" i="0" dirty="0" err="1">
                <a:effectLst/>
                <a:latin typeface="inherit"/>
              </a:rPr>
              <a:t>android.permission.WRITE_EXTERNAL_STORAGE</a:t>
            </a:r>
            <a:r>
              <a:rPr lang="fr-FR" sz="2400" b="0" i="0" dirty="0">
                <a:effectLst/>
                <a:latin typeface="inherit"/>
              </a:rPr>
              <a:t>"</a:t>
            </a:r>
            <a:r>
              <a:rPr lang="fr-FR" sz="2400" b="1" i="0" dirty="0">
                <a:effectLst/>
                <a:latin typeface="inherit"/>
              </a:rPr>
              <a:t>/&gt;</a:t>
            </a:r>
            <a:endParaRPr lang="fr-FR" sz="2400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9F67D3C-7781-4109-A19C-868D7135E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26" y="2657353"/>
            <a:ext cx="8192114" cy="3501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les permissions se déclarent dans la balise 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Menlo"/>
              </a:rPr>
              <a:t>&lt;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manifest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Menlo"/>
              </a:rPr>
              <a:t> /&gt;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.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B226D8B-55E5-4A0E-8322-6D404DAB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70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6E3E63D-8DA1-4333-ACEE-01A908DA3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22056"/>
            <a:ext cx="11544300" cy="28123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Pour afficher une carte Google au sein d’une application il faut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800" dirty="0"/>
              <a:t>Ajouter un certain nombre d’élément au niveau du </a:t>
            </a:r>
            <a:r>
              <a:rPr lang="fr-FR" sz="2800" dirty="0" err="1"/>
              <a:t>manifest</a:t>
            </a:r>
            <a:r>
              <a:rPr lang="fr-FR" sz="2800" dirty="0"/>
              <a:t> et plus précisément  des </a:t>
            </a:r>
            <a:r>
              <a:rPr lang="fr-FR" sz="2800" dirty="0" err="1"/>
              <a:t>meta</a:t>
            </a:r>
            <a:r>
              <a:rPr lang="fr-FR" sz="2800" dirty="0"/>
              <a:t>-data, des permissions 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fr-FR" altLang="fr-FR" sz="2400" b="0" i="0" u="none" strike="noStrike" cap="none" normalizeH="0" baseline="0" dirty="0">
              <a:ln>
                <a:noFill/>
              </a:ln>
              <a:effectLst/>
              <a:latin typeface="PT Serif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400" dirty="0">
                <a:latin typeface="PT Serif"/>
              </a:rPr>
              <a:t> 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Utiliser la classe </a:t>
            </a:r>
            <a:r>
              <a:rPr kumimoji="0" lang="fr-FR" altLang="fr-FR" sz="28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MapFragment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ou </a:t>
            </a:r>
            <a:r>
              <a:rPr kumimoji="0" lang="fr-FR" altLang="fr-FR" sz="28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SupportMapFragment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en fonction de l’API minimale supportée par l’application.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0C2278A-91F7-4A36-A705-EAF05AA8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56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06BD43-063E-414D-B88F-89BD6A558B9E}"/>
              </a:ext>
            </a:extLst>
          </p:cNvPr>
          <p:cNvSpPr/>
          <p:nvPr/>
        </p:nvSpPr>
        <p:spPr>
          <a:xfrm>
            <a:off x="574198" y="365218"/>
            <a:ext cx="5028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i="0" dirty="0">
                <a:solidFill>
                  <a:srgbClr val="002060"/>
                </a:solidFill>
                <a:effectLst/>
                <a:latin typeface="PT Serif"/>
              </a:rPr>
              <a:t>Déclarer un nouvel espace de nom XML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81C904-5588-469E-8464-7BA463D482EF}"/>
              </a:ext>
            </a:extLst>
          </p:cNvPr>
          <p:cNvSpPr/>
          <p:nvPr/>
        </p:nvSpPr>
        <p:spPr>
          <a:xfrm>
            <a:off x="583531" y="963376"/>
            <a:ext cx="89861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0" dirty="0">
                <a:effectLst/>
                <a:latin typeface="PT Serif"/>
              </a:rPr>
              <a:t>pour déclarer un espace de nom, il convient d’ajouter la ligne suivante au niveau de votre </a:t>
            </a:r>
            <a:r>
              <a:rPr lang="fr-FR" sz="2800" i="0" dirty="0" err="1">
                <a:effectLst/>
                <a:latin typeface="PT Serif"/>
              </a:rPr>
              <a:t>layout</a:t>
            </a:r>
            <a:r>
              <a:rPr lang="fr-FR" sz="2800" i="0" dirty="0">
                <a:effectLst/>
                <a:latin typeface="PT Serif"/>
              </a:rPr>
              <a:t> :</a:t>
            </a:r>
            <a:endParaRPr lang="fr-FR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4424D-3AEB-4598-A47B-678EC98E7123}"/>
              </a:ext>
            </a:extLst>
          </p:cNvPr>
          <p:cNvSpPr/>
          <p:nvPr/>
        </p:nvSpPr>
        <p:spPr>
          <a:xfrm>
            <a:off x="928807" y="1794373"/>
            <a:ext cx="8536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0" dirty="0" err="1">
                <a:solidFill>
                  <a:srgbClr val="002060"/>
                </a:solidFill>
                <a:effectLst/>
                <a:latin typeface="Menlo"/>
              </a:rPr>
              <a:t>xmlns:map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Menlo"/>
              </a:rPr>
              <a:t>="http://schemas.android.com/</a:t>
            </a:r>
            <a:r>
              <a:rPr lang="fr-FR" sz="2800" b="1" i="0" dirty="0" err="1">
                <a:solidFill>
                  <a:srgbClr val="002060"/>
                </a:solidFill>
                <a:effectLst/>
                <a:latin typeface="Menlo"/>
              </a:rPr>
              <a:t>apk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Menlo"/>
              </a:rPr>
              <a:t>/</a:t>
            </a:r>
            <a:r>
              <a:rPr lang="fr-FR" sz="2800" b="1" i="0" dirty="0" err="1">
                <a:solidFill>
                  <a:srgbClr val="002060"/>
                </a:solidFill>
                <a:effectLst/>
                <a:latin typeface="Menlo"/>
              </a:rPr>
              <a:t>res</a:t>
            </a:r>
            <a:r>
              <a:rPr lang="fr-FR" sz="2800" b="1" i="0" dirty="0">
                <a:solidFill>
                  <a:srgbClr val="002060"/>
                </a:solidFill>
                <a:effectLst/>
                <a:latin typeface="Menlo"/>
              </a:rPr>
              <a:t>-auto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3679E-9B01-4AB7-94F4-267C57A21C9F}"/>
              </a:ext>
            </a:extLst>
          </p:cNvPr>
          <p:cNvSpPr/>
          <p:nvPr/>
        </p:nvSpPr>
        <p:spPr>
          <a:xfrm>
            <a:off x="583531" y="2539024"/>
            <a:ext cx="3911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400" b="1" i="0" dirty="0">
                <a:solidFill>
                  <a:srgbClr val="002060"/>
                </a:solidFill>
                <a:effectLst/>
                <a:latin typeface="PT Serif"/>
              </a:rPr>
              <a:t>Choisir le type de la carte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29D4F77-C548-4467-A2E0-F30ADC5E9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807" y="3292094"/>
            <a:ext cx="7244740" cy="19813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normal pour afficher la carte par défaut.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satellite pour afficher une carte de type satellite.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terrain pour afficher une carte de type terrain.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 err="1">
                <a:ln>
                  <a:noFill/>
                </a:ln>
                <a:effectLst/>
              </a:rPr>
              <a:t>hybrid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 pour afficher une carte dite hybride.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0DC4F7D-F30D-46DD-8FE2-76B6F495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29" y="5582860"/>
            <a:ext cx="7484293" cy="3501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choisissez la valeur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satellite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, notre 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layout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</a:rPr>
              <a:t>  ressembler à ça 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B605418-CBA7-4B60-A7DE-B9831295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229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9BCED-174C-4F18-80D5-94C594C54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3" y="698954"/>
            <a:ext cx="11032671" cy="4351338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&lt;</a:t>
            </a:r>
          </a:p>
          <a:p>
            <a:r>
              <a:rPr lang="fr-FR" b="1" dirty="0"/>
              <a:t>fragment</a:t>
            </a:r>
            <a:r>
              <a:rPr lang="fr-FR" dirty="0"/>
              <a:t> </a:t>
            </a:r>
            <a:r>
              <a:rPr lang="fr-FR" dirty="0" err="1"/>
              <a:t>xmlns:android</a:t>
            </a:r>
            <a:r>
              <a:rPr lang="fr-FR" dirty="0"/>
              <a:t>=</a:t>
            </a:r>
            <a:r>
              <a:rPr lang="fr-FR" dirty="0">
                <a:hlinkClick r:id="rId2"/>
              </a:rPr>
              <a:t>http://schemas.android.com/apk/res/android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xmlns:map</a:t>
            </a:r>
            <a:r>
              <a:rPr lang="fr-FR" dirty="0"/>
              <a:t>=</a:t>
            </a:r>
            <a:r>
              <a:rPr lang="fr-FR" dirty="0">
                <a:hlinkClick r:id="rId3"/>
              </a:rPr>
              <a:t>http://schemas.android.com/apk/res-auto</a:t>
            </a:r>
            <a:endParaRPr lang="fr-FR" dirty="0"/>
          </a:p>
          <a:p>
            <a:r>
              <a:rPr lang="fr-FR" dirty="0"/>
              <a:t> </a:t>
            </a:r>
            <a:r>
              <a:rPr lang="fr-FR" dirty="0" err="1"/>
              <a:t>android:id</a:t>
            </a:r>
            <a:r>
              <a:rPr lang="fr-FR" dirty="0"/>
              <a:t>="@+id/</a:t>
            </a:r>
            <a:r>
              <a:rPr lang="fr-FR" dirty="0" err="1"/>
              <a:t>map</a:t>
            </a:r>
            <a:r>
              <a:rPr lang="fr-FR" dirty="0"/>
              <a:t>" </a:t>
            </a:r>
            <a:r>
              <a:rPr lang="fr-FR" dirty="0" err="1"/>
              <a:t>android:layout_width</a:t>
            </a:r>
            <a:r>
              <a:rPr lang="fr-FR" dirty="0"/>
              <a:t>="</a:t>
            </a:r>
            <a:r>
              <a:rPr lang="fr-FR" dirty="0" err="1"/>
              <a:t>match_parent</a:t>
            </a:r>
            <a:r>
              <a:rPr lang="fr-FR" dirty="0"/>
              <a:t>« </a:t>
            </a:r>
          </a:p>
          <a:p>
            <a:r>
              <a:rPr lang="fr-FR" dirty="0"/>
              <a:t> </a:t>
            </a:r>
            <a:r>
              <a:rPr lang="fr-FR" dirty="0" err="1"/>
              <a:t>android:layout_height</a:t>
            </a:r>
            <a:r>
              <a:rPr lang="fr-FR" dirty="0"/>
              <a:t>="</a:t>
            </a:r>
            <a:r>
              <a:rPr lang="fr-FR" dirty="0" err="1"/>
              <a:t>match_parent</a:t>
            </a:r>
            <a:r>
              <a:rPr lang="fr-FR" dirty="0"/>
              <a:t>« </a:t>
            </a:r>
          </a:p>
          <a:p>
            <a:r>
              <a:rPr lang="fr-FR" dirty="0"/>
              <a:t> </a:t>
            </a:r>
            <a:r>
              <a:rPr lang="fr-FR" dirty="0" err="1"/>
              <a:t>android:name</a:t>
            </a:r>
            <a:r>
              <a:rPr lang="fr-FR" dirty="0"/>
              <a:t>="</a:t>
            </a:r>
            <a:r>
              <a:rPr lang="fr-FR" dirty="0" err="1"/>
              <a:t>com.google.android.gms.maps.SupportMapFragment</a:t>
            </a:r>
            <a:r>
              <a:rPr lang="fr-FR" dirty="0"/>
              <a:t>" </a:t>
            </a:r>
          </a:p>
          <a:p>
            <a:r>
              <a:rPr lang="fr-FR" b="1" dirty="0" err="1">
                <a:solidFill>
                  <a:srgbClr val="002060"/>
                </a:solidFill>
              </a:rPr>
              <a:t>map:mapType</a:t>
            </a:r>
            <a:r>
              <a:rPr lang="fr-FR" b="1" dirty="0">
                <a:solidFill>
                  <a:srgbClr val="002060"/>
                </a:solidFill>
              </a:rPr>
              <a:t>="satellite" </a:t>
            </a:r>
          </a:p>
          <a:p>
            <a:endParaRPr lang="fr-FR" b="1" dirty="0"/>
          </a:p>
          <a:p>
            <a:r>
              <a:rPr lang="fr-FR" b="1" dirty="0"/>
              <a:t>/&gt;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FA7F1E-C0FC-4206-B140-8245F117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039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blog.rolandl.fr/assets/images/2016-07-30-map_satellite.JPG">
            <a:extLst>
              <a:ext uri="{FF2B5EF4-FFF2-40B4-BE49-F238E27FC236}">
                <a16:creationId xmlns:a16="http://schemas.microsoft.com/office/drawing/2014/main" id="{0BBB9C8C-34B7-4DCC-B505-2B3454DC86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72" y="213440"/>
            <a:ext cx="3890713" cy="643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BC3A1C1-F30A-409D-B8CC-EF57F7871ED3}"/>
              </a:ext>
            </a:extLst>
          </p:cNvPr>
          <p:cNvSpPr txBox="1"/>
          <p:nvPr/>
        </p:nvSpPr>
        <p:spPr>
          <a:xfrm>
            <a:off x="2564979" y="636814"/>
            <a:ext cx="3580471" cy="6041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C39BC68-6BB7-4655-B581-C887A07F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53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DAD342-C75A-46A4-8052-A936026D4B53}"/>
              </a:ext>
            </a:extLst>
          </p:cNvPr>
          <p:cNvSpPr/>
          <p:nvPr/>
        </p:nvSpPr>
        <p:spPr>
          <a:xfrm>
            <a:off x="643348" y="475288"/>
            <a:ext cx="778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400" b="1" i="0" dirty="0">
                <a:solidFill>
                  <a:srgbClr val="222222"/>
                </a:solidFill>
                <a:effectLst/>
                <a:latin typeface="PT Serif"/>
              </a:rPr>
              <a:t>Manipuler la caméra et la position initiale de la carte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5DF08-0F3A-428C-9680-4A1B338DBB25}"/>
              </a:ext>
            </a:extLst>
          </p:cNvPr>
          <p:cNvSpPr/>
          <p:nvPr/>
        </p:nvSpPr>
        <p:spPr>
          <a:xfrm>
            <a:off x="643348" y="844620"/>
            <a:ext cx="10411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222222"/>
                </a:solidFill>
                <a:latin typeface="PT Serif"/>
              </a:rPr>
              <a:t>La </a:t>
            </a:r>
            <a:r>
              <a:rPr lang="fr-FR" b="0" i="0" dirty="0">
                <a:solidFill>
                  <a:srgbClr val="222222"/>
                </a:solidFill>
                <a:effectLst/>
                <a:latin typeface="PT Serif"/>
              </a:rPr>
              <a:t> position initiale est toujours la même   , le niveau de zoom est toujours identique et la carte est toujours centrée au même endroit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2831D-C584-4AE8-BFF9-8BEA9CC2803D}"/>
              </a:ext>
            </a:extLst>
          </p:cNvPr>
          <p:cNvSpPr/>
          <p:nvPr/>
        </p:nvSpPr>
        <p:spPr>
          <a:xfrm>
            <a:off x="455849" y="2014171"/>
            <a:ext cx="779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400" b="1" i="0" dirty="0">
                <a:solidFill>
                  <a:srgbClr val="222222"/>
                </a:solidFill>
                <a:effectLst/>
                <a:latin typeface="PT Serif"/>
              </a:rPr>
              <a:t>Changer la position initiale de la caméra sur la carte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F404DE-165D-4C28-AA2D-9A54847E1C07}"/>
              </a:ext>
            </a:extLst>
          </p:cNvPr>
          <p:cNvSpPr/>
          <p:nvPr/>
        </p:nvSpPr>
        <p:spPr>
          <a:xfrm>
            <a:off x="505094" y="2670117"/>
            <a:ext cx="1035558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2400" i="0" dirty="0">
                <a:solidFill>
                  <a:srgbClr val="222222"/>
                </a:solidFill>
                <a:effectLst/>
              </a:rPr>
              <a:t>modifier la position initiale de notre carte. En utilisant les cordonné géographique de université de paris 8 :</a:t>
            </a:r>
          </a:p>
          <a:p>
            <a:pPr fontAlgn="base"/>
            <a:endParaRPr lang="fr-FR" sz="2000" b="1" dirty="0">
              <a:solidFill>
                <a:srgbClr val="222222"/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47C2277-9CBA-457E-B894-78605811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94" y="4178222"/>
            <a:ext cx="10239106" cy="3501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   Via les attributs XML </a:t>
            </a:r>
            <a:r>
              <a:rPr lang="fr-FR" altLang="fr-FR" sz="2400" dirty="0" err="1">
                <a:latin typeface="Menlo"/>
              </a:rPr>
              <a:t>c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ameraTargetLat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et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cameraTargetLng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,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1788A4-A19E-4BB6-AB10-AF5714A13E9C}"/>
              </a:ext>
            </a:extLst>
          </p:cNvPr>
          <p:cNvSpPr/>
          <p:nvPr/>
        </p:nvSpPr>
        <p:spPr>
          <a:xfrm>
            <a:off x="698861" y="4722605"/>
            <a:ext cx="7304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i="0" dirty="0" err="1">
                <a:solidFill>
                  <a:srgbClr val="002060"/>
                </a:solidFill>
                <a:effectLst/>
                <a:latin typeface="inherit"/>
              </a:rPr>
              <a:t>map:cameraTargetLat</a:t>
            </a:r>
            <a:r>
              <a:rPr lang="fr-FR" sz="2400" b="1" i="0" dirty="0">
                <a:solidFill>
                  <a:srgbClr val="002060"/>
                </a:solidFill>
                <a:effectLst/>
                <a:latin typeface="inherit"/>
              </a:rPr>
              <a:t>="48.8534100"</a:t>
            </a:r>
            <a:r>
              <a:rPr lang="fr-FR" sz="2400" b="1" i="0" dirty="0">
                <a:solidFill>
                  <a:srgbClr val="002060"/>
                </a:solidFill>
                <a:effectLst/>
                <a:latin typeface="Menlo"/>
              </a:rPr>
              <a:t> </a:t>
            </a:r>
          </a:p>
          <a:p>
            <a:endParaRPr lang="fr-FR" sz="2400" b="1" dirty="0">
              <a:solidFill>
                <a:srgbClr val="002060"/>
              </a:solidFill>
              <a:latin typeface="Menlo"/>
            </a:endParaRPr>
          </a:p>
          <a:p>
            <a:r>
              <a:rPr lang="fr-FR" sz="2400" b="1" i="0" dirty="0" err="1">
                <a:solidFill>
                  <a:srgbClr val="002060"/>
                </a:solidFill>
                <a:effectLst/>
                <a:latin typeface="inherit"/>
              </a:rPr>
              <a:t>map:cameraTargetLng</a:t>
            </a:r>
            <a:r>
              <a:rPr lang="fr-FR" sz="2400" b="1" i="0" dirty="0">
                <a:solidFill>
                  <a:srgbClr val="002060"/>
                </a:solidFill>
                <a:effectLst/>
                <a:latin typeface="inherit"/>
              </a:rPr>
              <a:t>="2.3488000</a:t>
            </a:r>
            <a:r>
              <a:rPr lang="fr-FR" b="0" i="0" dirty="0">
                <a:solidFill>
                  <a:srgbClr val="2AA198"/>
                </a:solidFill>
                <a:effectLst/>
                <a:latin typeface="inherit"/>
              </a:rPr>
              <a:t>"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E5076C0-409D-49AA-ADE8-DC70C309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18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332C03B-0528-4667-AE1C-75459A624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39" y="2018211"/>
            <a:ext cx="9144000" cy="141079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4500" b="1" dirty="0"/>
              <a:t>Android Studio</a:t>
            </a:r>
          </a:p>
          <a:p>
            <a:pPr algn="l"/>
            <a:r>
              <a:rPr lang="fr-FR" sz="3800" b="1" dirty="0"/>
              <a:t>Google Play Services</a:t>
            </a:r>
          </a:p>
          <a:p>
            <a:pPr algn="l"/>
            <a:r>
              <a:rPr lang="fr-FR" sz="3800" b="1" dirty="0">
                <a:latin typeface="inherit"/>
              </a:rPr>
              <a:t>Google API</a:t>
            </a:r>
            <a:endParaRPr lang="fr-FR" sz="3800" b="1" dirty="0"/>
          </a:p>
          <a:p>
            <a:pPr algn="l"/>
            <a:endParaRPr lang="fr-FR" b="1" dirty="0"/>
          </a:p>
          <a:p>
            <a:pPr algn="l"/>
            <a:endParaRPr lang="fr-FR" b="1" dirty="0"/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703B38-987F-48C4-AD6A-44394A893ABB}"/>
              </a:ext>
            </a:extLst>
          </p:cNvPr>
          <p:cNvSpPr/>
          <p:nvPr/>
        </p:nvSpPr>
        <p:spPr>
          <a:xfrm>
            <a:off x="885720" y="971397"/>
            <a:ext cx="581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/>
              <a:t>installation et configuration des outils</a:t>
            </a:r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DF2A41-6857-4EAA-B6C3-7CD0589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z="1600" b="1" smtClean="0"/>
              <a:t>2</a:t>
            </a:fld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4076521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C7E172-45B8-4918-A6ED-71E3637252E6}"/>
              </a:ext>
            </a:extLst>
          </p:cNvPr>
          <p:cNvSpPr/>
          <p:nvPr/>
        </p:nvSpPr>
        <p:spPr>
          <a:xfrm>
            <a:off x="394868" y="370505"/>
            <a:ext cx="4166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400" b="1" i="0" dirty="0">
                <a:solidFill>
                  <a:srgbClr val="222222"/>
                </a:solidFill>
                <a:effectLst/>
                <a:latin typeface="PT Serif"/>
              </a:rPr>
              <a:t>Changer le niveau de zoom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E825B-62C0-41FB-949E-05D12C7EB543}"/>
              </a:ext>
            </a:extLst>
          </p:cNvPr>
          <p:cNvSpPr/>
          <p:nvPr/>
        </p:nvSpPr>
        <p:spPr>
          <a:xfrm>
            <a:off x="394868" y="1065350"/>
            <a:ext cx="11027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i="0" dirty="0">
                <a:solidFill>
                  <a:srgbClr val="222222"/>
                </a:solidFill>
                <a:effectLst/>
                <a:latin typeface="PT Serif"/>
              </a:rPr>
              <a:t>Il est possible de modifier le niveau de zoom de la </a:t>
            </a:r>
            <a:r>
              <a:rPr lang="fr-FR" sz="2800" b="0" i="0" dirty="0" err="1">
                <a:solidFill>
                  <a:srgbClr val="222222"/>
                </a:solidFill>
                <a:effectLst/>
                <a:latin typeface="PT Serif"/>
              </a:rPr>
              <a:t>carte.qui</a:t>
            </a:r>
            <a:r>
              <a:rPr lang="fr-FR" sz="2800" b="0" i="0" dirty="0">
                <a:solidFill>
                  <a:srgbClr val="222222"/>
                </a:solidFill>
                <a:effectLst/>
                <a:latin typeface="PT Serif"/>
              </a:rPr>
              <a:t> va  permettre d’afficher plus ou moins les  détails sur l’endroit qui est centré sur la carte.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FDECA3-0D01-451C-AAC7-CD9E6FCB0642}"/>
              </a:ext>
            </a:extLst>
          </p:cNvPr>
          <p:cNvSpPr/>
          <p:nvPr/>
        </p:nvSpPr>
        <p:spPr>
          <a:xfrm>
            <a:off x="1406143" y="2775857"/>
            <a:ext cx="5827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0" i="0" dirty="0" err="1">
                <a:solidFill>
                  <a:srgbClr val="002060"/>
                </a:solidFill>
                <a:effectLst/>
                <a:latin typeface="Menlo"/>
              </a:rPr>
              <a:t>map:cameraZoom</a:t>
            </a:r>
            <a:r>
              <a:rPr lang="fr-FR" sz="2800" b="0" i="0" dirty="0">
                <a:solidFill>
                  <a:srgbClr val="002060"/>
                </a:solidFill>
                <a:effectLst/>
                <a:latin typeface="Menlo"/>
              </a:rPr>
              <a:t>="10</a:t>
            </a:r>
            <a:r>
              <a:rPr lang="fr-FR" b="0" i="0" dirty="0">
                <a:solidFill>
                  <a:srgbClr val="2AA198"/>
                </a:solidFill>
                <a:effectLst/>
                <a:latin typeface="Menlo"/>
              </a:rPr>
              <a:t>"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0399E-9381-4556-B613-C0B25A658863}"/>
              </a:ext>
            </a:extLst>
          </p:cNvPr>
          <p:cNvSpPr/>
          <p:nvPr/>
        </p:nvSpPr>
        <p:spPr>
          <a:xfrm>
            <a:off x="394868" y="3674280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b="1" i="0" dirty="0">
                <a:solidFill>
                  <a:srgbClr val="222222"/>
                </a:solidFill>
                <a:effectLst/>
                <a:latin typeface="PT Serif"/>
              </a:rPr>
              <a:t>Changer l’orientation de la carte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E557F5-24BF-45D9-9C3D-BD87537B44F4}"/>
              </a:ext>
            </a:extLst>
          </p:cNvPr>
          <p:cNvSpPr/>
          <p:nvPr/>
        </p:nvSpPr>
        <p:spPr>
          <a:xfrm>
            <a:off x="382044" y="4338346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b="1" i="0" dirty="0">
                <a:solidFill>
                  <a:srgbClr val="222222"/>
                </a:solidFill>
                <a:effectLst/>
                <a:latin typeface="PT Serif"/>
              </a:rPr>
              <a:t>Changer l’inclinaison de la carte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76D57D-F916-4297-8181-3EC4311703E6}"/>
              </a:ext>
            </a:extLst>
          </p:cNvPr>
          <p:cNvSpPr/>
          <p:nvPr/>
        </p:nvSpPr>
        <p:spPr>
          <a:xfrm>
            <a:off x="343571" y="5052102"/>
            <a:ext cx="450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b="1" i="0" dirty="0">
                <a:solidFill>
                  <a:srgbClr val="222222"/>
                </a:solidFill>
                <a:effectLst/>
                <a:latin typeface="PT Serif"/>
              </a:rPr>
              <a:t>Affichage des contrôles de zoom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0AC380-9832-4630-8D5D-5141B53D223C}"/>
              </a:ext>
            </a:extLst>
          </p:cNvPr>
          <p:cNvSpPr/>
          <p:nvPr/>
        </p:nvSpPr>
        <p:spPr>
          <a:xfrm>
            <a:off x="1981199" y="54694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22222"/>
                </a:solidFill>
                <a:effectLst/>
                <a:latin typeface="inherit"/>
              </a:rPr>
              <a:t>un bouton “+” permettant de zoomer.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22222"/>
                </a:solidFill>
                <a:effectLst/>
                <a:latin typeface="inherit"/>
              </a:rPr>
              <a:t>un bouton “–” permettant de dézoomer.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61EA03-A8DA-4B75-B36B-D8F35774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0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E2455E2-130B-4D97-94CA-0D6DFC038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52" y="915344"/>
            <a:ext cx="11777230" cy="5257133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Lorsque l’on déclare une instance de la classe </a:t>
            </a:r>
            <a:r>
              <a:rPr kumimoji="0" lang="fr-FR" altLang="fr-FR" sz="2800" b="1" i="0" u="none" strike="noStrike" cap="none" normalizeH="0" baseline="0" dirty="0" err="1">
                <a:ln>
                  <a:noFill/>
                </a:ln>
                <a:effectLst/>
              </a:rPr>
              <a:t>MapFragmen</a:t>
            </a:r>
            <a:r>
              <a:rPr kumimoji="0" lang="fr-FR" altLang="fr-FR" sz="2800" b="0" i="0" u="none" strike="noStrike" cap="none" normalizeH="0" baseline="0" dirty="0" err="1">
                <a:ln>
                  <a:noFill/>
                </a:ln>
                <a:effectLst/>
              </a:rPr>
              <a:t>t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 au sein d’un </a:t>
            </a:r>
            <a:r>
              <a:rPr kumimoji="0" lang="fr-FR" altLang="fr-FR" sz="2800" b="0" i="0" u="none" strike="noStrike" cap="none" normalizeH="0" baseline="0" dirty="0" err="1">
                <a:ln>
                  <a:noFill/>
                </a:ln>
                <a:effectLst/>
              </a:rPr>
              <a:t>layout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les attributs XML associés nous permettent déjà une grande personnalisation de la carte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type de la carte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position et le niveau de zoom initial de la carte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</a:rPr>
              <a:t>l’affichage des contrôles,,,,,,,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altLang="fr-FR" sz="2800" dirty="0">
              <a:solidFill>
                <a:srgbClr val="22222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037D3E-6CBF-4C99-BC44-BD97747FB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18" y="4743479"/>
            <a:ext cx="65" cy="3501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06C2723-CA60-4169-B3AD-9C12429C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171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0EA2A944-06B7-4C9F-B1E6-EFEAF134E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8067" y="705255"/>
            <a:ext cx="10525317" cy="1458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Récupérer une référence du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  <a:t>MapFragment</a:t>
            </a:r>
            <a:b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enlo"/>
              </a:rPr>
            </a:b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PT Serif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Pour récupérer une référence vers notre carte Google, </a:t>
            </a:r>
            <a:r>
              <a:rPr lang="fr-FR" altLang="fr-FR" sz="2400" dirty="0">
                <a:latin typeface="PT Serif"/>
              </a:rPr>
              <a:t> nous passons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 par le 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</a:b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SupportMapFragment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70E8AC8-7B23-4033-ABB8-22A688C02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6" y="2617070"/>
            <a:ext cx="9417643" cy="1458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latin typeface="PT Serif"/>
              </a:rPr>
              <a:t>J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uste après l’inflation du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effectLst/>
                <a:latin typeface="PT Serif"/>
              </a:rPr>
              <a:t>layout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, il convient donc d’utiliser la méthode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findFragmentById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du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FragmentManager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du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</a:rPr>
              <a:t> Fragment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18951DA-12C5-4538-B36A-57990E462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66" y="4026182"/>
            <a:ext cx="12404358" cy="17851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onCreateView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ViewGroup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container, Bundle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rootView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inflater.inflate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fr-FR" altLang="fr-FR" sz="1600" b="1" i="1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fragment_main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container,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SupportMapFragment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mapFragment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SupportMapFragment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getChildFragmentManager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findFragmentById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fr-FR" altLang="fr-FR" sz="1600" b="1" i="1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rootView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898B22B-1D87-473A-860E-62EAFCB85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04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2DA57CF-697B-4C19-8AE6-5FFEA2E49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56" y="380477"/>
            <a:ext cx="12105878" cy="18274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La récupération de l’objet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Menlo"/>
              </a:rPr>
              <a:t>GoogleMap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, se fait à partir de notre instance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 de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Menlo"/>
              </a:rPr>
              <a:t>SupportMapFragment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et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 plus précisément grâce à la méthode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Menlo"/>
              </a:rPr>
              <a:t>getMapAsync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 Il s’agit d’une méthode asynchrone à laquelle il convient de passer une interface de type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Menlo"/>
              </a:rPr>
              <a:t>OnMapReadyCallback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PT Serif"/>
              </a:rPr>
              <a:t> 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et qui nous permet de récupérer une référence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 à un objet 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Menlo"/>
              </a:rPr>
              <a:t>GoogleMap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T Serif"/>
              </a:rPr>
              <a:t> lorsque notre carte est disponible à l’utilisation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CDDF9C-E3FE-475D-90F1-962E64B6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44" y="2535821"/>
            <a:ext cx="13180211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final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PlaceholderFragment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Fragment 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nMapReadyCallback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View.OnClickListener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PlaceholderFragment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onCreateView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LayoutInflater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ViewGroup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container, Bundle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rootView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inflater.inflate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fr-FR" altLang="fr-FR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fragment_main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container,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SupportMapFragment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mapFragment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SupportMapFragment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getChildFragmentManager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findFragmentById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fr-FR" altLang="fr-FR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mapFragment.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getMapAsync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rootView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onMapReady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GoogleMap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googleMap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C5F5F79-C79C-4A66-8465-AA964C3C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96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A017A-1CB2-4014-ABCF-E4ECD2C68D7D}"/>
              </a:ext>
            </a:extLst>
          </p:cNvPr>
          <p:cNvSpPr/>
          <p:nvPr/>
        </p:nvSpPr>
        <p:spPr>
          <a:xfrm>
            <a:off x="718128" y="991953"/>
            <a:ext cx="3286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u="sng" dirty="0">
                <a:solidFill>
                  <a:srgbClr val="222222"/>
                </a:solidFill>
                <a:latin typeface="PT Serif"/>
              </a:rPr>
              <a:t>Choisir le type de la carte</a:t>
            </a:r>
            <a:endParaRPr lang="fr-FR" sz="2000" b="1" i="0" u="sng" dirty="0">
              <a:solidFill>
                <a:srgbClr val="222222"/>
              </a:solidFill>
              <a:effectLst/>
              <a:latin typeface="PT Serif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C12F2-7283-4DD4-BCC7-0250973FE4D5}"/>
              </a:ext>
            </a:extLst>
          </p:cNvPr>
          <p:cNvSpPr/>
          <p:nvPr/>
        </p:nvSpPr>
        <p:spPr>
          <a:xfrm>
            <a:off x="1096930" y="1630715"/>
            <a:ext cx="7735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err="1">
                <a:latin typeface="Menlo"/>
              </a:rPr>
              <a:t>googleMap</a:t>
            </a:r>
            <a:r>
              <a:rPr lang="fr-FR" sz="2400" b="1" dirty="0" err="1">
                <a:latin typeface="Menlo"/>
              </a:rPr>
              <a:t>.</a:t>
            </a:r>
            <a:r>
              <a:rPr lang="fr-FR" sz="2400" dirty="0" err="1">
                <a:latin typeface="Menlo"/>
              </a:rPr>
              <a:t>setMapType</a:t>
            </a:r>
            <a:r>
              <a:rPr lang="fr-FR" sz="2400" b="1" dirty="0">
                <a:latin typeface="Menlo"/>
              </a:rPr>
              <a:t>(</a:t>
            </a:r>
            <a:r>
              <a:rPr lang="fr-FR" sz="2400" dirty="0" err="1">
                <a:latin typeface="Menlo"/>
              </a:rPr>
              <a:t>GoogleMap</a:t>
            </a:r>
            <a:r>
              <a:rPr lang="fr-FR" sz="2400" b="1" dirty="0" err="1">
                <a:latin typeface="Menlo"/>
              </a:rPr>
              <a:t>.</a:t>
            </a:r>
            <a:r>
              <a:rPr lang="fr-FR" sz="2400" dirty="0" err="1">
                <a:latin typeface="Menlo"/>
              </a:rPr>
              <a:t>MAP_TYPE_SATELLITE</a:t>
            </a:r>
            <a:r>
              <a:rPr lang="fr-FR" b="1" dirty="0">
                <a:solidFill>
                  <a:srgbClr val="93A1A1"/>
                </a:solidFill>
                <a:latin typeface="Menlo"/>
              </a:rPr>
              <a:t>);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255013-C6C4-4D5B-AEBE-8D08F9059515}"/>
              </a:ext>
            </a:extLst>
          </p:cNvPr>
          <p:cNvSpPr/>
          <p:nvPr/>
        </p:nvSpPr>
        <p:spPr>
          <a:xfrm>
            <a:off x="875267" y="347262"/>
            <a:ext cx="3635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PT Serif"/>
              </a:rPr>
              <a:t> les méthodes a utilisé  </a:t>
            </a:r>
            <a:endParaRPr lang="fr-FR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25E3F-7829-428C-9CDC-C0CB29B6A013}"/>
              </a:ext>
            </a:extLst>
          </p:cNvPr>
          <p:cNvSpPr/>
          <p:nvPr/>
        </p:nvSpPr>
        <p:spPr>
          <a:xfrm>
            <a:off x="700908" y="2230851"/>
            <a:ext cx="5636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u="sng" dirty="0">
                <a:solidFill>
                  <a:srgbClr val="222222"/>
                </a:solidFill>
                <a:latin typeface="PT Serif"/>
              </a:rPr>
              <a:t>Changer la position de la caméra sur la carte</a:t>
            </a:r>
            <a:endParaRPr lang="fr-FR" sz="2000" b="1" i="0" u="sng" dirty="0">
              <a:solidFill>
                <a:srgbClr val="222222"/>
              </a:solidFill>
              <a:effectLst/>
              <a:latin typeface="PT Serif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D5F6C2-C929-409A-921F-5A067D11B3A4}"/>
              </a:ext>
            </a:extLst>
          </p:cNvPr>
          <p:cNvSpPr/>
          <p:nvPr/>
        </p:nvSpPr>
        <p:spPr>
          <a:xfrm>
            <a:off x="1096930" y="2967335"/>
            <a:ext cx="10392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>
                <a:latin typeface="Menlo"/>
              </a:rPr>
              <a:t>googleMap</a:t>
            </a:r>
            <a:r>
              <a:rPr lang="fr-FR" sz="2400" b="1" dirty="0" err="1">
                <a:latin typeface="Menlo"/>
              </a:rPr>
              <a:t>.</a:t>
            </a:r>
            <a:r>
              <a:rPr lang="fr-FR" sz="2400" dirty="0" err="1">
                <a:latin typeface="Menlo"/>
              </a:rPr>
              <a:t>moveCamera</a:t>
            </a:r>
            <a:r>
              <a:rPr lang="fr-FR" sz="2400" b="1" dirty="0">
                <a:latin typeface="Menlo"/>
              </a:rPr>
              <a:t>(</a:t>
            </a:r>
            <a:r>
              <a:rPr lang="fr-FR" sz="2400" dirty="0" err="1">
                <a:latin typeface="Menlo"/>
              </a:rPr>
              <a:t>CameraUpdateFactory</a:t>
            </a:r>
            <a:r>
              <a:rPr lang="fr-FR" sz="2400" b="1" dirty="0" err="1">
                <a:latin typeface="Menlo"/>
              </a:rPr>
              <a:t>.</a:t>
            </a:r>
            <a:r>
              <a:rPr lang="fr-FR" sz="2400" dirty="0" err="1">
                <a:latin typeface="Menlo"/>
              </a:rPr>
              <a:t>newLatLng</a:t>
            </a:r>
            <a:r>
              <a:rPr lang="fr-FR" sz="2400" b="1" dirty="0">
                <a:latin typeface="Menlo"/>
              </a:rPr>
              <a:t>(</a:t>
            </a:r>
            <a:r>
              <a:rPr lang="fr-FR" sz="2400" dirty="0">
                <a:latin typeface="Menlo"/>
              </a:rPr>
              <a:t>new </a:t>
            </a:r>
            <a:r>
              <a:rPr lang="fr-FR" sz="2400" dirty="0" err="1">
                <a:latin typeface="Menlo"/>
              </a:rPr>
              <a:t>LatLng</a:t>
            </a:r>
            <a:r>
              <a:rPr lang="fr-FR" sz="2400" b="1" dirty="0">
                <a:latin typeface="Menlo"/>
              </a:rPr>
              <a:t>(,)))</a:t>
            </a:r>
            <a:endParaRPr lang="fr-FR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A46E19-383C-4FAD-A5B8-DE8045A4F71C}"/>
              </a:ext>
            </a:extLst>
          </p:cNvPr>
          <p:cNvSpPr/>
          <p:nvPr/>
        </p:nvSpPr>
        <p:spPr>
          <a:xfrm>
            <a:off x="609124" y="3797234"/>
            <a:ext cx="3504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u="sng" dirty="0">
                <a:latin typeface="PT Serif"/>
              </a:rPr>
              <a:t>Changer le niveau de zoom</a:t>
            </a:r>
            <a:endParaRPr lang="fr-FR" sz="2000" b="1" i="0" u="sng" dirty="0">
              <a:effectLst/>
              <a:latin typeface="PT Serif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BC2422-A95B-4DDB-A4D0-1142880A34C8}"/>
              </a:ext>
            </a:extLst>
          </p:cNvPr>
          <p:cNvSpPr/>
          <p:nvPr/>
        </p:nvSpPr>
        <p:spPr>
          <a:xfrm>
            <a:off x="875267" y="4565578"/>
            <a:ext cx="11034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/>
              <a:t>googleMap</a:t>
            </a:r>
            <a:r>
              <a:rPr lang="fr-FR" sz="2400" b="1" dirty="0" err="1"/>
              <a:t>.</a:t>
            </a:r>
            <a:r>
              <a:rPr lang="fr-FR" sz="2400" dirty="0" err="1"/>
              <a:t>animateCamera</a:t>
            </a:r>
            <a:r>
              <a:rPr lang="fr-FR" sz="2400" b="1" dirty="0"/>
              <a:t>(</a:t>
            </a:r>
            <a:r>
              <a:rPr lang="fr-FR" sz="2400" dirty="0" err="1"/>
              <a:t>CameraUpdateFactory</a:t>
            </a:r>
            <a:r>
              <a:rPr lang="fr-FR" sz="2400" b="1" dirty="0" err="1"/>
              <a:t>.</a:t>
            </a:r>
            <a:r>
              <a:rPr lang="fr-FR" sz="2400" dirty="0" err="1"/>
              <a:t>newLatLngZoom</a:t>
            </a:r>
            <a:r>
              <a:rPr lang="fr-FR" sz="2400" b="1" dirty="0"/>
              <a:t>(</a:t>
            </a:r>
            <a:r>
              <a:rPr lang="fr-FR" sz="2400" dirty="0"/>
              <a:t>new </a:t>
            </a:r>
            <a:r>
              <a:rPr lang="fr-FR" sz="2400" dirty="0" err="1"/>
              <a:t>LatLng</a:t>
            </a:r>
            <a:r>
              <a:rPr lang="fr-FR" sz="2400" b="1" dirty="0"/>
              <a:t>(,),</a:t>
            </a:r>
            <a:r>
              <a:rPr lang="fr-FR" sz="2400" dirty="0"/>
              <a:t> 10</a:t>
            </a:r>
            <a:r>
              <a:rPr lang="fr-FR" sz="2400" b="1" dirty="0"/>
              <a:t>))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10A33D-6035-4DBA-9DE9-6142FAAC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53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pis.mail.yahoo.com/ws/v3/mailboxes/@.id==VjN-HbAkBstgvaaGN5LmC6L8TwU3hFPGVu4dwhf4evlWHEKvR5h5mL8K3GE0vSTFp3aiThvOwSf3J2bcSTBQuCztSw/messages/@.id==AN-KpUosdx-wXDN-Xg8uuADx4sQ/content/parts/@.id==2/thumbnail?appId=YMailNorrin&amp;downloadWhenThumbnailFails=true&amp;pid=2">
            <a:extLst>
              <a:ext uri="{FF2B5EF4-FFF2-40B4-BE49-F238E27FC236}">
                <a16:creationId xmlns:a16="http://schemas.microsoft.com/office/drawing/2014/main" id="{A32CDF2D-26D2-4DD6-A6F4-7D67AD7C52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2B1820E-94F6-4405-BAD9-BF38F78B1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16" y="623509"/>
            <a:ext cx="3327627" cy="5915781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CC4425-A6B5-46D6-8BAE-18ECAEAD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40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E82C30-4E0D-4C47-AA38-3597DC13B521}"/>
              </a:ext>
            </a:extLst>
          </p:cNvPr>
          <p:cNvSpPr/>
          <p:nvPr/>
        </p:nvSpPr>
        <p:spPr>
          <a:xfrm>
            <a:off x="667061" y="1035569"/>
            <a:ext cx="10145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https://www.e-monsite.com/pages/tutoriels/configuration-avancee-du-site/obtenir-une-cle-google-maps-api.html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5546AF-FA86-402C-AD77-649318442FBB}"/>
              </a:ext>
            </a:extLst>
          </p:cNvPr>
          <p:cNvSpPr/>
          <p:nvPr/>
        </p:nvSpPr>
        <p:spPr>
          <a:xfrm>
            <a:off x="667061" y="2018050"/>
            <a:ext cx="105287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https://mathias-seguy.developpez.com/tutoriels/android/comprendre-fragments/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C3FDC6-8E18-4CDF-8807-AB29C89CD456}"/>
              </a:ext>
            </a:extLst>
          </p:cNvPr>
          <p:cNvSpPr/>
          <p:nvPr/>
        </p:nvSpPr>
        <p:spPr>
          <a:xfrm>
            <a:off x="667061" y="2776042"/>
            <a:ext cx="107736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https://blog.rolandl.fr/</a:t>
            </a:r>
            <a:r>
              <a:rPr lang="fr-FR" sz="2400" dirty="0"/>
              <a:t>2016-05-15-integrer-et-utiliser-une-carte-google-dans-une-application-android-1-slash-7-installation-et-configuration-des-bons-outils</a:t>
            </a:r>
            <a:r>
              <a:rPr lang="fr-FR" sz="2800" dirty="0"/>
              <a:t>.html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BA1E71-F889-44E1-8C26-8D365C38AEF0}"/>
              </a:ext>
            </a:extLst>
          </p:cNvPr>
          <p:cNvSpPr/>
          <p:nvPr/>
        </p:nvSpPr>
        <p:spPr>
          <a:xfrm>
            <a:off x="626408" y="4018232"/>
            <a:ext cx="7533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https://www.youtube.com/watch?v=dr0zEmuDuIk&amp;t=751s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4D7761-816B-444E-9B75-306C7A7983CA}"/>
              </a:ext>
            </a:extLst>
          </p:cNvPr>
          <p:cNvSpPr/>
          <p:nvPr/>
        </p:nvSpPr>
        <p:spPr>
          <a:xfrm>
            <a:off x="626408" y="4782865"/>
            <a:ext cx="7641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https://www.youtube.com/watch?v=uOKLUu1Jjco&amp;t=3021s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7B7429E-D78D-4CF6-8F0E-DD83B0BF2034}"/>
              </a:ext>
            </a:extLst>
          </p:cNvPr>
          <p:cNvSpPr txBox="1"/>
          <p:nvPr/>
        </p:nvSpPr>
        <p:spPr>
          <a:xfrm>
            <a:off x="667061" y="320205"/>
            <a:ext cx="300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Bibliographie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26E8D5-244D-46D3-9A12-AEC4FDC5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8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A37A8E4-1982-4E64-A9E8-2D8BCF496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117" y="2065561"/>
            <a:ext cx="4684848" cy="3874483"/>
          </a:xfr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C8A3CE-5EA5-4147-9C3F-EBE6E1746C03}"/>
              </a:ext>
            </a:extLst>
          </p:cNvPr>
          <p:cNvSpPr txBox="1"/>
          <p:nvPr/>
        </p:nvSpPr>
        <p:spPr>
          <a:xfrm>
            <a:off x="765231" y="742122"/>
            <a:ext cx="106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Pour ajouter </a:t>
            </a:r>
            <a:r>
              <a:rPr lang="fr-FR" sz="2400" b="1" dirty="0">
                <a:solidFill>
                  <a:srgbClr val="222222"/>
                </a:solidFill>
                <a:latin typeface="PT Serif"/>
              </a:rPr>
              <a:t>Google Play Services </a:t>
            </a:r>
          </a:p>
          <a:p>
            <a:pPr algn="ctr"/>
            <a:r>
              <a:rPr lang="fr-FR" sz="2400" b="1" dirty="0">
                <a:solidFill>
                  <a:srgbClr val="222222"/>
                </a:solidFill>
                <a:latin typeface="PT Serif"/>
              </a:rPr>
              <a:t> </a:t>
            </a:r>
            <a:r>
              <a:rPr lang="fr-FR" sz="2800" dirty="0"/>
              <a:t>Cliquer sur new open module setting 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E56C56-03D2-415E-B588-F5725A28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98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6E0C58D-7EFD-4FEE-97AC-C0D79E673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37" y="1599336"/>
            <a:ext cx="9557912" cy="4741829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5E3732E-B38E-442C-82C1-079A84C26162}"/>
              </a:ext>
            </a:extLst>
          </p:cNvPr>
          <p:cNvSpPr txBox="1"/>
          <p:nvPr/>
        </p:nvSpPr>
        <p:spPr>
          <a:xfrm>
            <a:off x="1020417" y="516835"/>
            <a:ext cx="8759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Cliquer sur dépendances  ajouter Library </a:t>
            </a:r>
            <a:r>
              <a:rPr lang="fr-FR" sz="2800" b="1" dirty="0" err="1"/>
              <a:t>dependency</a:t>
            </a:r>
            <a:r>
              <a:rPr lang="fr-FR" sz="2800" b="1" dirty="0"/>
              <a:t> </a:t>
            </a:r>
            <a:r>
              <a:rPr lang="fr-FR" sz="2800" dirty="0"/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DD5407-299A-4F09-9911-AA463F23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6D37B79-1267-4925-B9A3-2CEB19F6D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29" y="2308946"/>
            <a:ext cx="8145012" cy="47345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A19234-7DCC-45FC-B5A8-F953E40C8C21}"/>
              </a:ext>
            </a:extLst>
          </p:cNvPr>
          <p:cNvSpPr/>
          <p:nvPr/>
        </p:nvSpPr>
        <p:spPr>
          <a:xfrm>
            <a:off x="861392" y="626838"/>
            <a:ext cx="10469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222222"/>
                </a:solidFill>
                <a:latin typeface="PT Serif"/>
              </a:rPr>
              <a:t>Nous devons  utiliser les </a:t>
            </a:r>
            <a:r>
              <a:rPr lang="fr-FR" sz="2000" b="1" dirty="0">
                <a:solidFill>
                  <a:srgbClr val="222222"/>
                </a:solidFill>
                <a:latin typeface="PT Serif"/>
              </a:rPr>
              <a:t>Google Play Services</a:t>
            </a:r>
            <a:r>
              <a:rPr lang="fr-FR" sz="2000" dirty="0">
                <a:solidFill>
                  <a:srgbClr val="222222"/>
                </a:solidFill>
                <a:latin typeface="PT Serif"/>
              </a:rPr>
              <a:t>. </a:t>
            </a:r>
          </a:p>
          <a:p>
            <a:r>
              <a:rPr lang="fr-FR" sz="2000" dirty="0">
                <a:solidFill>
                  <a:srgbClr val="222222"/>
                </a:solidFill>
                <a:latin typeface="PT Serif"/>
              </a:rPr>
              <a:t>il s’agit d’un ensemble de classes et fonctions qui vont nous permettre de manipuler les technologies Google comme par exemple :</a:t>
            </a:r>
            <a:r>
              <a:rPr lang="fr-FR" sz="2400" b="1" dirty="0"/>
              <a:t>Google </a:t>
            </a:r>
            <a:r>
              <a:rPr lang="fr-FR" sz="2400" b="1" dirty="0" err="1"/>
              <a:t>Maps</a:t>
            </a:r>
            <a:endParaRPr lang="fr-FR" sz="2400" b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B852474-EA09-47CE-A7F3-047DB4B2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10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C08624-4859-4952-B6A1-2260927337ED}"/>
              </a:ext>
            </a:extLst>
          </p:cNvPr>
          <p:cNvSpPr/>
          <p:nvPr/>
        </p:nvSpPr>
        <p:spPr>
          <a:xfrm>
            <a:off x="450574" y="159808"/>
            <a:ext cx="45852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2400" b="1" i="0" dirty="0">
                <a:solidFill>
                  <a:srgbClr val="002060"/>
                </a:solidFill>
                <a:effectLst/>
                <a:latin typeface="PT Serif"/>
              </a:rPr>
              <a:t>Du côté de </a:t>
            </a:r>
            <a:r>
              <a:rPr lang="fr-FR" sz="2400" b="1" i="0" dirty="0" err="1">
                <a:solidFill>
                  <a:srgbClr val="002060"/>
                </a:solidFill>
                <a:effectLst/>
                <a:latin typeface="PT Serif"/>
              </a:rPr>
              <a:t>Gradle</a:t>
            </a:r>
            <a:endParaRPr lang="fr-FR" sz="2400" b="1" i="0" dirty="0">
              <a:solidFill>
                <a:srgbClr val="002060"/>
              </a:solidFill>
              <a:effectLst/>
              <a:latin typeface="PT Serif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A304C12-A91B-46CB-A013-0B076F28F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96" y="695889"/>
            <a:ext cx="11694774" cy="1150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sz="28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Nous allons ajouter dans le fichier </a:t>
            </a:r>
            <a:r>
              <a:rPr kumimoji="0" lang="fr-FR" altLang="fr-FR" sz="2400" b="1" i="0" u="none" strike="noStrike" cap="none" normalizeH="0" baseline="0" dirty="0" err="1">
                <a:ln>
                  <a:noFill/>
                </a:ln>
                <a:effectLst/>
                <a:latin typeface="Menlo"/>
              </a:rPr>
              <a:t>build.gradle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 de notre module, une dépendance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au module Google </a:t>
            </a:r>
            <a:r>
              <a:rPr kumimoji="0" lang="fr-FR" altLang="fr-FR" sz="2400" b="0" i="0" u="none" strike="noStrike" cap="none" normalizeH="0" baseline="0" dirty="0" err="1">
                <a:ln>
                  <a:noFill/>
                </a:ln>
                <a:effectLst/>
                <a:latin typeface="PT Serif"/>
              </a:rPr>
              <a:t>Maps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PT Serif"/>
              </a:rPr>
              <a:t> des Google Play Services grâce à la ligne suivante :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fr-FR" altLang="fr-FR" sz="3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F59C6A01-8694-437E-8A8F-DA76A069EA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99" y="2926828"/>
            <a:ext cx="9812119" cy="382005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C23DF03-4B62-4F56-9B1E-60F1D0FB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81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8C3DB56-6328-4126-9702-6397125717AC}"/>
              </a:ext>
            </a:extLst>
          </p:cNvPr>
          <p:cNvSpPr/>
          <p:nvPr/>
        </p:nvSpPr>
        <p:spPr>
          <a:xfrm>
            <a:off x="501956" y="554142"/>
            <a:ext cx="3573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fr-FR" sz="2000" b="1" i="0" dirty="0">
                <a:solidFill>
                  <a:srgbClr val="222222"/>
                </a:solidFill>
                <a:effectLst/>
                <a:latin typeface="PT Serif"/>
              </a:rPr>
              <a:t>Création d’un projet Google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877F-BEA9-41DE-BD1A-FFB1F640ABB2}"/>
              </a:ext>
            </a:extLst>
          </p:cNvPr>
          <p:cNvSpPr/>
          <p:nvPr/>
        </p:nvSpPr>
        <p:spPr>
          <a:xfrm>
            <a:off x="529273" y="1206740"/>
            <a:ext cx="11133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222222"/>
              </a:solidFill>
              <a:latin typeface="PT Serif"/>
            </a:endParaRPr>
          </a:p>
          <a:p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7FDA1-31A3-4EB0-AB34-392163B7195C}"/>
              </a:ext>
            </a:extLst>
          </p:cNvPr>
          <p:cNvSpPr/>
          <p:nvPr/>
        </p:nvSpPr>
        <p:spPr>
          <a:xfrm>
            <a:off x="529273" y="2222403"/>
            <a:ext cx="7712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222222"/>
              </a:solidFill>
              <a:effectLst/>
              <a:latin typeface="inheri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2E4293-3EBB-4C1A-9114-7C18E006B69F}"/>
              </a:ext>
            </a:extLst>
          </p:cNvPr>
          <p:cNvSpPr/>
          <p:nvPr/>
        </p:nvSpPr>
        <p:spPr>
          <a:xfrm>
            <a:off x="772381" y="1741276"/>
            <a:ext cx="92616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2400" b="0" i="0" dirty="0">
                <a:solidFill>
                  <a:srgbClr val="222222"/>
                </a:solidFill>
                <a:effectLst/>
                <a:latin typeface="PT Serif"/>
              </a:rPr>
              <a:t>Les services proposés par Google sont nombreux, on peut par exemple citer 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b="1" i="0" dirty="0">
                <a:solidFill>
                  <a:srgbClr val="222222"/>
                </a:solidFill>
                <a:effectLst/>
                <a:latin typeface="inherit"/>
              </a:rPr>
              <a:t>Google Direction API</a:t>
            </a:r>
            <a:r>
              <a:rPr lang="fr-FR" sz="2400" b="0" i="0" dirty="0">
                <a:solidFill>
                  <a:srgbClr val="222222"/>
                </a:solidFill>
                <a:effectLst/>
                <a:latin typeface="inherit"/>
              </a:rPr>
              <a:t> qui permet le calcul d’itinéraires entre deux points.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22222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fr-FR" sz="2400" dirty="0"/>
              <a:t>Pour intégrer une carte Google et utiliser le service </a:t>
            </a:r>
            <a:r>
              <a:rPr lang="fr-FR" sz="2400" b="1" dirty="0"/>
              <a:t>Google </a:t>
            </a:r>
            <a:r>
              <a:rPr lang="fr-FR" sz="2400" b="1" dirty="0" err="1"/>
              <a:t>Maps</a:t>
            </a:r>
            <a:r>
              <a:rPr lang="fr-FR" sz="2400" b="1" dirty="0"/>
              <a:t> Android API v2</a:t>
            </a:r>
            <a:r>
              <a:rPr lang="fr-FR" sz="2400" dirty="0"/>
              <a:t> dans notre applications Android, nous allons devoir l’activer. Mais avant ça, il convient de </a:t>
            </a:r>
            <a:r>
              <a:rPr lang="fr-FR" sz="2400" b="1" dirty="0"/>
              <a:t>créer un nouveau projet</a:t>
            </a:r>
            <a:r>
              <a:rPr lang="fr-FR" sz="2400" dirty="0"/>
              <a:t>.</a:t>
            </a:r>
            <a:endParaRPr lang="fr-FR" sz="2400" b="0" i="0" dirty="0">
              <a:solidFill>
                <a:srgbClr val="222222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22222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222222"/>
              </a:solidFill>
              <a:effectLst/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222222"/>
              </a:solidFill>
              <a:effectLst/>
              <a:latin typeface="inherit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E31491-5614-4972-A05C-CA1CA7C4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73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529A5D0-12D6-4D3C-BC51-ED20B7F08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413229"/>
            <a:ext cx="11211339" cy="5361945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02472F0-27F2-45D7-BF12-2952B7E4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80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9C2D291-EDF1-490D-A69A-6200797E2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60"/>
            <a:ext cx="12192000" cy="5759080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1589F8F-310E-4643-824E-1348C12A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AB68-660E-4EE0-8A05-1AF87DD2BF5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1957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660</Words>
  <Application>Microsoft Office PowerPoint</Application>
  <PresentationFormat>Grand écran</PresentationFormat>
  <Paragraphs>144</Paragraphs>
  <Slides>26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inherit</vt:lpstr>
      <vt:lpstr>Menlo</vt:lpstr>
      <vt:lpstr>PT Serif</vt:lpstr>
      <vt:lpstr>Thème Office</vt:lpstr>
      <vt:lpstr>Afficher une carte GPS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manifest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Récupérer une référence du MapFragment  Pour récupérer une référence vers notre carte Google,  nous passons  par le  SupportMapFragment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et configuration des bons outils</dc:title>
  <dc:creator>DELL</dc:creator>
  <cp:lastModifiedBy>DELL</cp:lastModifiedBy>
  <cp:revision>32</cp:revision>
  <cp:lastPrinted>2019-01-08T20:59:42Z</cp:lastPrinted>
  <dcterms:created xsi:type="dcterms:W3CDTF">2019-01-05T15:19:49Z</dcterms:created>
  <dcterms:modified xsi:type="dcterms:W3CDTF">2019-01-08T21:02:40Z</dcterms:modified>
</cp:coreProperties>
</file>